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8" r:id="rId1"/>
  </p:sldMasterIdLst>
  <p:notesMasterIdLst>
    <p:notesMasterId r:id="rId15"/>
  </p:notesMasterIdLst>
  <p:sldIdLst>
    <p:sldId id="333" r:id="rId2"/>
    <p:sldId id="325" r:id="rId3"/>
    <p:sldId id="326" r:id="rId4"/>
    <p:sldId id="329" r:id="rId5"/>
    <p:sldId id="328" r:id="rId6"/>
    <p:sldId id="338" r:id="rId7"/>
    <p:sldId id="334" r:id="rId8"/>
    <p:sldId id="335" r:id="rId9"/>
    <p:sldId id="337" r:id="rId10"/>
    <p:sldId id="310" r:id="rId11"/>
    <p:sldId id="311" r:id="rId12"/>
    <p:sldId id="330" r:id="rId13"/>
    <p:sldId id="297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C2C6"/>
    <a:srgbClr val="7BC9CD"/>
    <a:srgbClr val="FFFFFF"/>
    <a:srgbClr val="5F5F5F"/>
    <a:srgbClr val="969696"/>
    <a:srgbClr val="B2B2B2"/>
    <a:srgbClr val="EAEAEA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84525-B23B-4D80-9E39-DE3AD6F87D3F}" type="datetimeFigureOut">
              <a:rPr lang="en-US" smtClean="0"/>
              <a:t>26/06/19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1359B-CA0E-418A-8C3A-D759F3D9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86F2-AE6F-4DC8-A1C0-86A68A2CB3CF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7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FEB0-D31C-42A5-8797-E67FEB70ED97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3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1676-A20C-4575-AC43-776F3A9488F4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0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478A-5517-4258-971A-BF53A6A39C30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9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DCB0-716B-496A-BB8D-BC84F3C4A0A8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B50E-D9CF-44D5-B8F5-13C01D79A807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6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32FD-5859-4B24-B5DA-D88AC70E59EA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6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4ED9-1C21-4AE4-B153-DD4B3D930399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4A0A-EF6B-4875-B51D-C3FC03409BAC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5A25BE-C05B-4245-A447-4277ABD413A6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3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442-5573-4228-B56B-1C67366FD363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2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9BBFC5-49F2-4F9A-AEB1-44A520EC3F3D}" type="datetime1">
              <a:rPr lang="en-US" smtClean="0"/>
              <a:t>26/06/19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939" y="187451"/>
            <a:ext cx="8217968" cy="718457"/>
          </a:xfrm>
        </p:spPr>
        <p:txBody>
          <a:bodyPr>
            <a:noAutofit/>
          </a:bodyPr>
          <a:lstStyle/>
          <a:p>
            <a:r>
              <a:rPr lang="hy-AM" sz="3500" b="1" dirty="0" smtClean="0">
                <a:latin typeface="Sylfaen" panose="010A0502050306030303" pitchFamily="18" charset="0"/>
              </a:rPr>
              <a:t/>
            </a:r>
            <a:br>
              <a:rPr lang="hy-AM" sz="3500" b="1" dirty="0" smtClean="0">
                <a:latin typeface="Sylfaen" panose="010A0502050306030303" pitchFamily="18" charset="0"/>
              </a:rPr>
            </a:br>
            <a:r>
              <a:rPr lang="hy-AM" sz="3500" b="1" dirty="0" smtClean="0">
                <a:latin typeface="Sylfaen" panose="010A0502050306030303" pitchFamily="18" charset="0"/>
              </a:rPr>
              <a:t>Հարկային </a:t>
            </a:r>
            <a:r>
              <a:rPr lang="hy-AM" sz="3500" b="1" dirty="0" err="1" smtClean="0">
                <a:latin typeface="Sylfaen" panose="010A0502050306030303" pitchFamily="18" charset="0"/>
              </a:rPr>
              <a:t>քաղականություն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3939" y="1095378"/>
            <a:ext cx="10518630" cy="460126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lvl="0"/>
            <a:endParaRPr lang="hy-AM" sz="7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Եթե ազատությունը </a:t>
            </a: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ելակետային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և </a:t>
            </a: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բարձրագույն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արժեք է, ապա կեցության նվազագույն մակարդակը պետք է հռչակվի սահմանադրական իրավունք:</a:t>
            </a:r>
          </a:p>
          <a:p>
            <a:endParaRPr lang="hy-AM" sz="25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Կեցության նվազագույն մակարդակից ցածր գտնվող քաղաքացիները չեն կարող հարկվել:</a:t>
            </a:r>
          </a:p>
          <a:p>
            <a:endParaRPr lang="hy-AM" sz="25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Աղքատության </a:t>
            </a:r>
            <a:r>
              <a:rPr lang="hy-AM" sz="25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շեմից</a:t>
            </a: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ցածր եկամուտների </a:t>
            </a: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համար </a:t>
            </a:r>
            <a:r>
              <a:rPr lang="en-US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h</a:t>
            </a:r>
            <a:r>
              <a:rPr lang="hy-AM" sz="25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արկ</a:t>
            </a:r>
            <a:r>
              <a:rPr lang="hy-AM" sz="25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ման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 </a:t>
            </a: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զրոյական դրույքաչափի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սահմանում</a:t>
            </a:r>
            <a:r>
              <a:rPr lang="en-US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, </a:t>
            </a: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իսկ այնուհետ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այդ </a:t>
            </a:r>
            <a:r>
              <a:rPr lang="hy-AM" sz="25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շեմի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 </a:t>
            </a: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աստիճանաբար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բարձրացում:</a:t>
            </a:r>
            <a:endParaRPr lang="hy-AM" sz="25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  <a:p>
            <a:endParaRPr lang="en-US" sz="25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05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701" y="335732"/>
            <a:ext cx="10050866" cy="7184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y-AM" sz="3500" b="1" dirty="0">
                <a:latin typeface="Sylfaen" panose="010A0502050306030303" pitchFamily="18" charset="0"/>
              </a:rPr>
              <a:t/>
            </a:r>
            <a:br>
              <a:rPr lang="hy-AM" sz="3500" b="1" dirty="0">
                <a:latin typeface="Sylfaen" panose="010A0502050306030303" pitchFamily="18" charset="0"/>
              </a:rPr>
            </a:br>
            <a:r>
              <a:rPr lang="hy-AM" sz="3500" b="1" dirty="0">
                <a:latin typeface="Sylfaen" panose="010A0502050306030303" pitchFamily="18" charset="0"/>
              </a:rPr>
              <a:t>Սոցիալական քաղաքականություն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701" y="1169518"/>
            <a:ext cx="10050866" cy="497059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lvl="0"/>
            <a:endParaRPr lang="hy-AM" sz="17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Աղքատության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և </a:t>
            </a:r>
            <a:r>
              <a:rPr lang="hy-AM" sz="25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ինքնաբավության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 </a:t>
            </a:r>
            <a:r>
              <a:rPr lang="hy-AM" sz="25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շեմեր</a:t>
            </a:r>
            <a:endParaRPr lang="hy-AM" sz="2500" spc="-5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  <a:p>
            <a:endParaRPr lang="hy-AM" sz="25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Առաջարկի </a:t>
            </a: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փոխարեն պահանջարկի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ֆինանսավորման սկզբունք</a:t>
            </a:r>
            <a:endParaRPr lang="hy-AM" sz="2500" spc="-5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endParaRPr lang="hy-AM" sz="25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Սոցիալական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նպաստների փոխարեն գործատուների կողմից վճարվող աշխատավարձերի </a:t>
            </a:r>
            <a:r>
              <a:rPr lang="hy-AM" sz="25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j-ea"/>
                <a:cs typeface="+mj-cs"/>
              </a:rPr>
              <a:t>սուբսիդավորում</a:t>
            </a:r>
            <a:endParaRPr lang="hy-AM" sz="2500" spc="-5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y-AM" sz="2500" spc="-5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Սոցիալական </a:t>
            </a: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ծառայությունների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մասնավորեցում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y-AM" sz="25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y-AM" sz="25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Թվայնացում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և կենտրոնացում վերահսկողական գործառույթի վրա</a:t>
            </a:r>
          </a:p>
          <a:p>
            <a:pPr lvl="0"/>
            <a:endParaRPr lang="hy-AM" sz="25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  <a:p>
            <a:pPr lvl="0"/>
            <a:endParaRPr lang="hy-AM" sz="2500" spc="-5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70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266" y="244292"/>
            <a:ext cx="10224654" cy="54541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y-AM" sz="3500" b="1" dirty="0">
                <a:latin typeface="Sylfaen" panose="010A0502050306030303" pitchFamily="18" charset="0"/>
              </a:rPr>
              <a:t/>
            </a:r>
            <a:br>
              <a:rPr lang="hy-AM" sz="3500" b="1" dirty="0">
                <a:latin typeface="Sylfaen" panose="010A0502050306030303" pitchFamily="18" charset="0"/>
              </a:rPr>
            </a:br>
            <a:r>
              <a:rPr lang="hy-AM" sz="3500" b="1" dirty="0" smtClean="0">
                <a:latin typeface="Sylfaen" panose="010A0502050306030303" pitchFamily="18" charset="0"/>
              </a:rPr>
              <a:t>Կրթություն </a:t>
            </a:r>
            <a:r>
              <a:rPr lang="ru-RU" sz="3500" b="1" dirty="0">
                <a:latin typeface="Sylfaen" panose="010A0502050306030303" pitchFamily="18" charset="0"/>
              </a:rPr>
              <a:t>(</a:t>
            </a:r>
            <a:r>
              <a:rPr lang="hy-AM" sz="3500" b="1" dirty="0" smtClean="0">
                <a:latin typeface="Sylfaen" panose="010A0502050306030303" pitchFamily="18" charset="0"/>
              </a:rPr>
              <a:t>վերապատրաստում</a:t>
            </a:r>
            <a:r>
              <a:rPr lang="ru-RU" sz="3500" b="1" dirty="0" smtClean="0">
                <a:latin typeface="Sylfaen" panose="010A0502050306030303" pitchFamily="18" charset="0"/>
              </a:rPr>
              <a:t>)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66" y="789709"/>
            <a:ext cx="10997738" cy="5209118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y-AM" sz="2500" b="1" spc="-50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ԱՊԱԿԵՆՏՐՈՆ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hy-AM" sz="2500" b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Բարդ </a:t>
            </a:r>
            <a:r>
              <a:rPr lang="hy-AM" sz="2500" b="1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ու դինամիկ իրականության պայմաններում </a:t>
            </a:r>
            <a:r>
              <a:rPr lang="hy-AM" sz="2500" b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ապակենտրոնացումը </a:t>
            </a:r>
            <a:r>
              <a:rPr lang="hy-AM" sz="2500" b="1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այլընտրանք </a:t>
            </a:r>
            <a:r>
              <a:rPr lang="hy-AM" sz="2500" b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չունի:</a:t>
            </a:r>
            <a:endParaRPr lang="hy-AM" sz="1700" b="1" spc="-50" dirty="0" smtClean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y-AM" sz="2500" b="1" spc="-50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ԱՐԺԵՔԱՀԵՆ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hy-AM" sz="2500" b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Գործատուի մոտ պրակտիկ աշխատանքը ապահովում է նաև մարդու </a:t>
            </a:r>
            <a:r>
              <a:rPr lang="hy-AM" sz="2500" b="1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ինտեգրումը</a:t>
            </a:r>
            <a:r>
              <a:rPr lang="hy-AM" sz="2500" b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թիմում և տվյալ գործատուի մշակութային միջավայրում:</a:t>
            </a:r>
            <a:endParaRPr lang="hy-AM" sz="2500" b="1" spc="-5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y-AM" sz="2500" b="1" spc="-50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ԿԻՐԱՌԱԿԱՆ</a:t>
            </a:r>
            <a:r>
              <a:rPr lang="hy-AM" sz="3000" spc="-50" dirty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 </a:t>
            </a:r>
            <a:r>
              <a:rPr lang="ru-RU" sz="2500" b="1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(</a:t>
            </a:r>
            <a:r>
              <a:rPr lang="hy-AM" sz="2500" b="1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պրակտիկայից</a:t>
            </a:r>
            <a:r>
              <a:rPr lang="hy-AM" sz="2500" b="1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բխող և պրակտիկայում</a:t>
            </a:r>
            <a:r>
              <a:rPr lang="en-US" sz="2500" b="1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«</a:t>
            </a:r>
            <a:r>
              <a:rPr lang="hy-AM" sz="2500" b="1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աշխատող</a:t>
            </a:r>
            <a:r>
              <a:rPr lang="en-US" sz="2500" b="1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»)</a:t>
            </a:r>
            <a:r>
              <a:rPr lang="hy-AM" sz="2500" b="1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en-US" sz="2500" b="1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hy-AM" sz="2500" b="1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Այն ինչ ճիշտ է պրակտիկայում, միշտ ճիշտ է նաև տեսության մեջ, այն ինչ ճիշտ է տեսության մեջ, միշտ չէ, որ ճիշտ է պրակտիկայում</a:t>
            </a:r>
            <a:r>
              <a:rPr lang="en-US" sz="2500" b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:</a:t>
            </a:r>
            <a:endParaRPr lang="hy-AM" sz="2500" b="1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y-AM" sz="2500" b="1" spc="-50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ՍՏԵՂԾԱՐԱՐ </a:t>
            </a:r>
            <a:endParaRPr lang="en-US" sz="2500" b="1" spc="-5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lang="hy-AM" sz="2500" b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Միտված նոր արժեքի ստեղծմանը և ապագայի կերտմանը:</a:t>
            </a:r>
            <a:endParaRPr lang="hy-AM" sz="2500" b="1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6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1561" y="2331307"/>
            <a:ext cx="8825658" cy="1301013"/>
          </a:xfrm>
        </p:spPr>
        <p:txBody>
          <a:bodyPr>
            <a:normAutofit/>
          </a:bodyPr>
          <a:lstStyle/>
          <a:p>
            <a:pPr algn="ctr"/>
            <a:r>
              <a:rPr lang="hy-AM" sz="6000" b="1" dirty="0" smtClean="0">
                <a:latin typeface="Sylfaen" panose="010A0502050306030303" pitchFamily="18" charset="0"/>
              </a:rPr>
              <a:t>Շնորհակալություն</a:t>
            </a:r>
            <a:endParaRPr lang="en-US" sz="6000" b="1" dirty="0"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47" y="368982"/>
            <a:ext cx="8217968" cy="718457"/>
          </a:xfrm>
        </p:spPr>
        <p:txBody>
          <a:bodyPr>
            <a:normAutofit/>
          </a:bodyPr>
          <a:lstStyle/>
          <a:p>
            <a:r>
              <a:rPr lang="en-US" sz="3500" b="1" dirty="0" err="1">
                <a:latin typeface="Sylfaen" panose="010A0502050306030303" pitchFamily="18" charset="0"/>
              </a:rPr>
              <a:t>Գերակա</a:t>
            </a:r>
            <a:r>
              <a:rPr lang="en-US" sz="3500" b="1" dirty="0">
                <a:latin typeface="Sylfaen" panose="010A0502050306030303" pitchFamily="18" charset="0"/>
              </a:rPr>
              <a:t> </a:t>
            </a:r>
            <a:r>
              <a:rPr lang="en-US" sz="3500" b="1" dirty="0" err="1">
                <a:latin typeface="Sylfaen" panose="010A0502050306030303" pitchFamily="18" charset="0"/>
              </a:rPr>
              <a:t>արժեքները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695" y="1203817"/>
            <a:ext cx="11671069" cy="4431983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y-AM" sz="3200" b="0" i="0" u="none" strike="noStrike" kern="1200" cap="none" spc="-5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</a:rPr>
              <a:t>Ա</a:t>
            </a:r>
            <a:r>
              <a:rPr lang="hy-AM" sz="3300" b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ԶԱՏՈՒԹՅՈՒՆԸ</a:t>
            </a:r>
            <a:r>
              <a:rPr kumimoji="0" lang="hy-AM" sz="31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kumimoji="0" lang="hy-AM" sz="25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kumimoji="0" lang="hy-AM" sz="2500" b="0" i="0" u="none" strike="noStrike" kern="1200" cap="none" spc="-5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ելակետային և գերակա արժեք</a:t>
            </a:r>
            <a:endParaRPr kumimoji="0" lang="hy-AM" sz="2500" b="0" i="0" u="none" strike="noStrike" kern="1200" cap="none" spc="-5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100" b="0" i="0" u="none" strike="noStrike" kern="1200" cap="none" spc="-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Ա</a:t>
            </a:r>
            <a:r>
              <a:rPr kumimoji="0" lang="hy-AM" sz="33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ՐԴԱՐՈՒԹՅՈՒՆԸ</a:t>
            </a:r>
            <a:r>
              <a:rPr kumimoji="0" lang="hy-AM" sz="31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`</a:t>
            </a:r>
            <a:r>
              <a:rPr kumimoji="0" lang="hy-AM" sz="3100" b="0" i="0" u="none" strike="noStrike" kern="1200" cap="none" spc="-5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kumimoji="0" lang="hy-AM" sz="2500" b="0" i="0" u="none" strike="noStrike" kern="1200" cap="none" spc="-5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որպես ազատության սահման</a:t>
            </a:r>
            <a:endParaRPr kumimoji="0" lang="hy-AM" sz="2500" b="0" i="0" u="none" strike="noStrike" kern="1200" cap="none" spc="-5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-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Ի</a:t>
            </a:r>
            <a:r>
              <a:rPr kumimoji="0" lang="hy-AM" sz="33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ՆՔՆԻՇԽԱՆՈՒԹՅՈՒՆԸ</a:t>
            </a:r>
            <a:r>
              <a:rPr kumimoji="0" lang="hy-AM" sz="31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`</a:t>
            </a:r>
            <a:r>
              <a:rPr kumimoji="0" lang="hy-AM" sz="3100" b="0" i="0" u="none" strike="noStrike" kern="1200" cap="none" spc="-5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kumimoji="0" lang="hy-AM" sz="2500" b="0" i="0" u="none" strike="noStrike" kern="1200" cap="none" spc="-5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որպես քաղաքացիների ազատության հանրագումար հավաքական ազատություն</a:t>
            </a:r>
            <a:endParaRPr kumimoji="0" lang="en-US" sz="2500" b="0" i="0" u="none" strike="noStrike" kern="1200" cap="none" spc="-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sng" strike="noStrike" kern="1200" cap="none" spc="-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Արժեքները</a:t>
            </a:r>
            <a:r>
              <a:rPr lang="en-US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  </a:t>
            </a:r>
            <a:r>
              <a:rPr lang="en-US" sz="25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արժեքավոր</a:t>
            </a:r>
            <a:r>
              <a:rPr lang="en-US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և </a:t>
            </a:r>
            <a:r>
              <a:rPr lang="en-US" sz="25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օգտակար</a:t>
            </a:r>
            <a:r>
              <a:rPr lang="en-US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5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են</a:t>
            </a:r>
            <a:r>
              <a:rPr lang="en-US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5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չափի</a:t>
            </a:r>
            <a:r>
              <a:rPr lang="en-US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5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մեջ</a:t>
            </a:r>
            <a:r>
              <a:rPr lang="hy-AM" sz="25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` </a:t>
            </a:r>
            <a:r>
              <a:rPr lang="hy-AM" sz="3300" b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ՉԱՓԱՎՈՐՈՒԹՅՈՒՆ:</a:t>
            </a:r>
            <a:endParaRPr lang="en-US" sz="3300" b="1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506" y="457200"/>
            <a:ext cx="10824191" cy="718457"/>
          </a:xfrm>
        </p:spPr>
        <p:txBody>
          <a:bodyPr>
            <a:noAutofit/>
          </a:bodyPr>
          <a:lstStyle/>
          <a:p>
            <a:r>
              <a:rPr lang="en-US" sz="3500" b="1" dirty="0" err="1" smtClean="0">
                <a:latin typeface="Sylfaen" panose="010A0502050306030303" pitchFamily="18" charset="0"/>
              </a:rPr>
              <a:t>Արժեքների</a:t>
            </a:r>
            <a:r>
              <a:rPr lang="en-US" sz="3500" b="1" dirty="0" smtClean="0">
                <a:latin typeface="Sylfaen" panose="010A0502050306030303" pitchFamily="18" charset="0"/>
              </a:rPr>
              <a:t> </a:t>
            </a:r>
            <a:r>
              <a:rPr lang="hy-AM" sz="3500" b="1" dirty="0" smtClean="0">
                <a:latin typeface="Sylfaen" panose="010A0502050306030303" pitchFamily="18" charset="0"/>
              </a:rPr>
              <a:t>սուբյեկտները և </a:t>
            </a:r>
            <a:r>
              <a:rPr lang="en-US" sz="3500" b="1" dirty="0" err="1" smtClean="0">
                <a:latin typeface="Sylfaen" panose="010A0502050306030303" pitchFamily="18" charset="0"/>
              </a:rPr>
              <a:t>փոխադարձ</a:t>
            </a:r>
            <a:r>
              <a:rPr lang="en-US" sz="3500" b="1" dirty="0" smtClean="0">
                <a:latin typeface="Sylfaen" panose="010A0502050306030303" pitchFamily="18" charset="0"/>
              </a:rPr>
              <a:t> </a:t>
            </a:r>
            <a:r>
              <a:rPr lang="en-US" sz="3500" b="1" dirty="0" err="1" smtClean="0">
                <a:latin typeface="Sylfaen" panose="010A0502050306030303" pitchFamily="18" charset="0"/>
              </a:rPr>
              <a:t>կապ</a:t>
            </a:r>
            <a:r>
              <a:rPr lang="hy-AM" sz="3500" b="1" dirty="0" smtClean="0">
                <a:latin typeface="Sylfaen" panose="010A0502050306030303" pitchFamily="18" charset="0"/>
              </a:rPr>
              <a:t>ը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506" y="1175657"/>
            <a:ext cx="11131420" cy="457048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kumimoji="0" lang="hy-AM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Ազատ</a:t>
            </a:r>
            <a:r>
              <a:rPr lang="en-US" sz="3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30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քաղաքացի</a:t>
            </a:r>
            <a:endParaRPr lang="en-US" sz="3000" spc="-5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Արդար</a:t>
            </a:r>
            <a:r>
              <a:rPr lang="en-US" sz="3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30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հանրություն</a:t>
            </a:r>
            <a:endParaRPr lang="en-US" sz="30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Ինքնիշխան</a:t>
            </a: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30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պետություն</a:t>
            </a:r>
            <a:endParaRPr lang="hy-AM" sz="3000" spc="-5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lvl="0">
              <a:lnSpc>
                <a:spcPct val="200000"/>
              </a:lnSpc>
              <a:defRPr/>
            </a:pPr>
            <a:endParaRPr lang="hy-AM" sz="1700" b="1" i="1" u="sng" spc="-5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lvl="0">
              <a:defRPr/>
            </a:pP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«</a:t>
            </a:r>
            <a:r>
              <a:rPr lang="en-US" sz="30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Ես</a:t>
            </a: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»-</a:t>
            </a:r>
            <a:r>
              <a:rPr lang="hy-AM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</a:t>
            </a: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30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ազատ</a:t>
            </a: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է, </a:t>
            </a:r>
            <a:r>
              <a:rPr lang="en-US" sz="30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բայց</a:t>
            </a:r>
            <a:r>
              <a:rPr lang="en-US" sz="3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30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արդար</a:t>
            </a:r>
            <a:r>
              <a:rPr lang="en-US" sz="3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«</a:t>
            </a:r>
            <a:r>
              <a:rPr lang="en-US" sz="30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Դու</a:t>
            </a: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»-ի </a:t>
            </a:r>
            <a:r>
              <a:rPr lang="en-US" sz="30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նկատմամբ</a:t>
            </a: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 </a:t>
            </a:r>
            <a:endParaRPr lang="hy-AM" sz="3000" spc="-5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lvl="0">
              <a:defRPr/>
            </a:pPr>
            <a:r>
              <a:rPr lang="en-US" sz="30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արդյունքում</a:t>
            </a:r>
            <a:r>
              <a:rPr lang="hy-AM" sz="3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3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«</a:t>
            </a:r>
            <a:r>
              <a:rPr lang="en-US" sz="30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Մենք</a:t>
            </a: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»-</a:t>
            </a:r>
            <a:r>
              <a:rPr lang="hy-AM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</a:t>
            </a: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3000" spc="-5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ինքնիշխան</a:t>
            </a:r>
            <a:r>
              <a:rPr lang="en-US" sz="3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է:</a:t>
            </a:r>
            <a:endParaRPr lang="hy-AM" sz="30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036" y="335732"/>
            <a:ext cx="10464447" cy="718457"/>
          </a:xfrm>
        </p:spPr>
        <p:txBody>
          <a:bodyPr>
            <a:noAutofit/>
          </a:bodyPr>
          <a:lstStyle/>
          <a:p>
            <a:r>
              <a:rPr lang="hy-AM" sz="3500" b="1" dirty="0" smtClean="0">
                <a:latin typeface="Sylfaen" panose="010A0502050306030303" pitchFamily="18" charset="0"/>
              </a:rPr>
              <a:t/>
            </a:r>
            <a:br>
              <a:rPr lang="hy-AM" sz="3500" b="1" dirty="0" smtClean="0">
                <a:latin typeface="Sylfaen" panose="010A0502050306030303" pitchFamily="18" charset="0"/>
              </a:rPr>
            </a:br>
            <a:r>
              <a:rPr lang="hy-AM" sz="3500" b="1" dirty="0" smtClean="0">
                <a:latin typeface="Sylfaen" panose="010A0502050306030303" pitchFamily="18" charset="0"/>
              </a:rPr>
              <a:t>Քաղաքական և տնտեսական կարգի </a:t>
            </a:r>
            <a:r>
              <a:rPr lang="hy-AM" sz="3500" b="1" dirty="0" err="1" smtClean="0">
                <a:latin typeface="Sylfaen" panose="010A0502050306030303" pitchFamily="18" charset="0"/>
              </a:rPr>
              <a:t>տեսլականը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939" y="1062173"/>
            <a:ext cx="10607748" cy="497059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y-AM" sz="1700" b="0" u="none" strike="noStrike" kern="1200" cap="none" spc="-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Ներկայացուցչական անալոգային ժողովրդավարությունից անցում </a:t>
            </a:r>
            <a:r>
              <a:rPr lang="hy-AM" sz="2500" b="1" i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ուղիղ թվային ժողովրդավարության: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y-AM" sz="2500" u="none" strike="noStrike" kern="1200" cap="none" spc="-5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Մասնավոր շահի և մրցակցության վրա հիմնված շուկայական տնտեսությունից անցում </a:t>
            </a:r>
            <a:r>
              <a:rPr lang="hy-AM" sz="2500" b="1" i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արժեքների և համագործակցության վրա հիմնված </a:t>
            </a:r>
            <a:r>
              <a:rPr lang="hy-AM" sz="2500" b="1" i="1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արժեքահեն</a:t>
            </a:r>
            <a:r>
              <a:rPr lang="hy-AM" sz="2500" b="1" i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տնտեսության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(</a:t>
            </a:r>
            <a:r>
              <a:rPr lang="hy-AM" sz="25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պոստկապիտալիզմ</a:t>
            </a:r>
            <a:r>
              <a:rPr lang="ru-RU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)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y-AM" sz="2500" u="none" strike="noStrike" kern="1200" cap="none" spc="-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y-AM" sz="2500" b="1" i="1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Չափավոր </a:t>
            </a:r>
            <a:r>
              <a:rPr lang="hy-AM" sz="2500" b="1" i="1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ազատականությունը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ենթադրում է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քաղաքացիների ազատության առավելագույն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մակարդակ` քանի դեռ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այլոց ազատությունը չի սահմանափակվում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ինչն իր հերթին ենթադրում է պետության ինքնիշխանության </a:t>
            </a:r>
            <a:r>
              <a:rPr lang="hy-AM" sz="25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հնարավոր առավելագույն մակարդակ: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spc="-5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95" y="264480"/>
            <a:ext cx="11762510" cy="718457"/>
          </a:xfrm>
        </p:spPr>
        <p:txBody>
          <a:bodyPr>
            <a:noAutofit/>
          </a:bodyPr>
          <a:lstStyle/>
          <a:p>
            <a:r>
              <a:rPr lang="en-US" sz="3500" b="1" dirty="0" err="1" smtClean="0">
                <a:latin typeface="Sylfaen" panose="010A0502050306030303" pitchFamily="18" charset="0"/>
              </a:rPr>
              <a:t>Հանր</a:t>
            </a:r>
            <a:r>
              <a:rPr lang="hy-AM" sz="3500" b="1" dirty="0" err="1" smtClean="0">
                <a:latin typeface="Sylfaen" panose="010A0502050306030303" pitchFamily="18" charset="0"/>
              </a:rPr>
              <a:t>ության</a:t>
            </a:r>
            <a:r>
              <a:rPr lang="hy-AM" sz="3500" b="1" dirty="0" smtClean="0">
                <a:latin typeface="Sylfaen" panose="010A0502050306030303" pitchFamily="18" charset="0"/>
              </a:rPr>
              <a:t> 3 հատվածները` ըստ կեցության մակարդակի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156" y="1227400"/>
            <a:ext cx="10524931" cy="473206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y-AM" sz="30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Չափավոր/ինքնաբավ/միջին/նպատակային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-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Չափից քիչ/աղքատ/</a:t>
            </a:r>
            <a:r>
              <a:rPr lang="hy-AM" sz="3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հանրային աջակցության կարիք ունեցող</a:t>
            </a: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/հաղթահարման ենթակա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-5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Չափից շատ/հարուստ/հանրային աջակցության կարողություն ունեցող/կարգավորման ենթակա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-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4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43" y="264480"/>
            <a:ext cx="10451717" cy="718457"/>
          </a:xfrm>
        </p:spPr>
        <p:txBody>
          <a:bodyPr>
            <a:noAutofit/>
          </a:bodyPr>
          <a:lstStyle/>
          <a:p>
            <a:r>
              <a:rPr lang="hy-AM" sz="3500" b="1" dirty="0" smtClean="0">
                <a:latin typeface="Sylfaen" panose="010A0502050306030303" pitchFamily="18" charset="0"/>
              </a:rPr>
              <a:t>Ինչու՞ </a:t>
            </a:r>
            <a:r>
              <a:rPr lang="hy-AM" sz="3500" b="1" dirty="0" smtClean="0">
                <a:latin typeface="Sylfaen" panose="010A0502050306030303" pitchFamily="18" charset="0"/>
              </a:rPr>
              <a:t>է անհրաժեշտ հաղթահարել աղքատությունը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529" y="1182204"/>
            <a:ext cx="10524931" cy="5078313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y-AM" sz="27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	</a:t>
            </a:r>
            <a:r>
              <a:rPr kumimoji="0" lang="hy-AM" sz="2700" b="1" i="1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Աղքատությունը.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y-AM" sz="2700" spc="-50" dirty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ս</a:t>
            </a:r>
            <a:r>
              <a:rPr kumimoji="0" lang="hy-AM" sz="2700" b="0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ահմանափակում</a:t>
            </a:r>
            <a:r>
              <a:rPr kumimoji="0" lang="hy-AM" sz="27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է քաղաքացու ազատությունը,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y-AM" sz="2700" spc="-50" dirty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բ</a:t>
            </a:r>
            <a:r>
              <a:rPr kumimoji="0" lang="hy-AM" sz="2700" b="0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ացասաբար</a:t>
            </a:r>
            <a:r>
              <a:rPr kumimoji="0" lang="hy-AM" sz="27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է անդրադառնում քաղաքացու որոշումների որակի վրա,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y-AM" sz="2700" spc="-50" dirty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ս</a:t>
            </a:r>
            <a:r>
              <a:rPr kumimoji="0" lang="hy-AM" sz="2700" b="0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տեղծում</a:t>
            </a:r>
            <a:r>
              <a:rPr kumimoji="0" lang="hy-AM" sz="27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է անարդարության մթնոլորտ` վտանգելով ներքին կայունությունը և արդյունավետ համագործակցությունը,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y-AM" sz="2700" spc="-50" dirty="0" smtClean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ուղիղ </a:t>
            </a:r>
            <a:r>
              <a:rPr lang="hy-AM" sz="2700" spc="-50" dirty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ժողովրդավարությունը դարձնում  </a:t>
            </a:r>
            <a:r>
              <a:rPr lang="hy-AM" sz="2700" spc="-50" dirty="0" smtClean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է ուտոպիա,</a:t>
            </a:r>
            <a:endParaRPr lang="hy-AM" sz="2700" spc="-50" dirty="0">
              <a:solidFill>
                <a:srgbClr val="455F51">
                  <a:lumMod val="75000"/>
                </a:srgbClr>
              </a:solidFill>
              <a:latin typeface="Sylfaen" panose="010A0502050306030303" pitchFamily="18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y-AM" sz="2700" spc="-50" dirty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ս</a:t>
            </a:r>
            <a:r>
              <a:rPr kumimoji="0" lang="hy-AM" sz="2700" b="0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ահմանափակում</a:t>
            </a:r>
            <a:r>
              <a:rPr kumimoji="0" lang="hy-AM" sz="27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է պետության ինքնիշխանությունը:</a:t>
            </a:r>
            <a:endParaRPr kumimoji="0" lang="en-US" sz="2700" b="0" i="0" u="none" strike="noStrike" kern="1200" cap="none" spc="-5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44" y="264480"/>
            <a:ext cx="10798816" cy="718457"/>
          </a:xfrm>
        </p:spPr>
        <p:txBody>
          <a:bodyPr>
            <a:normAutofit/>
          </a:bodyPr>
          <a:lstStyle/>
          <a:p>
            <a:r>
              <a:rPr lang="en-US" sz="3500" b="1" dirty="0" err="1">
                <a:latin typeface="Sylfaen" panose="010A0502050306030303" pitchFamily="18" charset="0"/>
              </a:rPr>
              <a:t>Հանրային</a:t>
            </a:r>
            <a:r>
              <a:rPr lang="en-US" sz="3500" b="1" dirty="0">
                <a:latin typeface="Sylfaen" panose="010A0502050306030303" pitchFamily="18" charset="0"/>
              </a:rPr>
              <a:t> </a:t>
            </a:r>
            <a:r>
              <a:rPr lang="hy-AM" sz="3500" b="1" dirty="0" smtClean="0">
                <a:latin typeface="Sylfaen" panose="010A0502050306030303" pitchFamily="18" charset="0"/>
              </a:rPr>
              <a:t>համերաշխության մոդելը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530" y="1268963"/>
            <a:ext cx="10524931" cy="473206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hy-AM" sz="2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Հանրային </a:t>
            </a:r>
            <a:r>
              <a:rPr lang="ru-RU" sz="2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(</a:t>
            </a:r>
            <a:r>
              <a:rPr lang="hy-AM" sz="2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սոցիալական</a:t>
            </a:r>
            <a:r>
              <a:rPr lang="ru-RU" sz="2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)</a:t>
            </a:r>
            <a:r>
              <a:rPr lang="hy-AM" sz="2000" spc="-5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hy-AM" sz="2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արդարությունը ենթադրում է, որ ցանկացած վերափոխման</a:t>
            </a:r>
            <a:r>
              <a:rPr lang="ru-RU" sz="2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(</a:t>
            </a:r>
            <a:r>
              <a:rPr lang="hy-AM" sz="2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փոփոխության</a:t>
            </a:r>
            <a:r>
              <a:rPr lang="ru-RU" sz="2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)</a:t>
            </a:r>
            <a:r>
              <a:rPr lang="hy-AM" sz="2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դեպքում պետք է տեղի ունենա </a:t>
            </a:r>
            <a:r>
              <a:rPr lang="hy-AM" sz="2000" spc="-5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հետևյալը</a:t>
            </a:r>
            <a:r>
              <a:rPr lang="hy-AM" sz="2000" spc="-5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endParaRPr lang="hy-AM" sz="700" spc="-5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hy-AM" sz="20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</a:rPr>
              <a:t>Բացասական փոփոխությունները</a:t>
            </a:r>
            <a:r>
              <a:rPr kumimoji="0" lang="hy-AM" sz="2000" b="0" i="0" u="none" strike="noStrike" kern="1200" cap="none" spc="-5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</a:rPr>
              <a:t> չպետք է </a:t>
            </a:r>
            <a:r>
              <a:rPr kumimoji="0" lang="hy-AM" sz="2000" b="0" i="0" u="none" strike="noStrike" kern="1200" cap="none" spc="-5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</a:rPr>
              <a:t>որևէ</a:t>
            </a:r>
            <a:r>
              <a:rPr kumimoji="0" lang="hy-AM" sz="2000" b="0" i="0" u="none" strike="noStrike" kern="1200" cap="none" spc="-5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</a:rPr>
              <a:t> էական ազդեցություն ունենան, իսկ դրական փոփոխությունները պետք է ամենամեծ ազդեցությունն ունենան աղքատ քաղաքացիների վրա;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hy-AM" sz="700" b="0" i="0" u="none" strike="noStrike" kern="1200" cap="none" spc="-5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ylfaen" panose="010A0502050306030303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y-AM" sz="2000" spc="-50" baseline="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Փոփոխությունները պետք է համամասնորեն ազդեն ինքնաբավ քաղաքացիների վրա;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hy-AM" sz="700" spc="-50" baseline="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hy-AM" sz="2000" b="0" i="0" u="none" strike="noStrike" kern="1200" cap="none" spc="-5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</a:rPr>
              <a:t>Դրական փոփոխությունները չպետք է էական ազդեցություն ունենան, իսկ բացասական փոփոխությունները պետք է ամենամեծ ազդեցությունը ունենան հարուստ քաղաքացիների վրա: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43" y="264480"/>
            <a:ext cx="11156263" cy="718457"/>
          </a:xfrm>
        </p:spPr>
        <p:txBody>
          <a:bodyPr>
            <a:noAutofit/>
          </a:bodyPr>
          <a:lstStyle/>
          <a:p>
            <a:r>
              <a:rPr lang="hy-AM" sz="3500" b="1" dirty="0" smtClean="0">
                <a:latin typeface="Sylfaen" panose="010A0502050306030303" pitchFamily="18" charset="0"/>
              </a:rPr>
              <a:t>Եկամուտների բաշխման մոդելի փոփոխությունը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217" y="1251454"/>
            <a:ext cx="10524931" cy="4939814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Աղքատության աստիճանական հաղթահարում և ի վերջո</a:t>
            </a:r>
            <a:r>
              <a:rPr kumimoji="0" lang="hy-AM" sz="3000" b="0" i="0" u="none" strike="noStrike" kern="1200" cap="none" spc="-50" normalizeH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ընդհանրապես </a:t>
            </a: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վերացում</a:t>
            </a:r>
            <a:endParaRPr kumimoji="0" lang="en-US" sz="1700" b="0" i="0" u="none" strike="noStrike" kern="1200" cap="none" spc="-5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Միջին կամ ինքնաբավ հատվածի ընդլայնում</a:t>
            </a:r>
            <a:r>
              <a:rPr lang="hy-AM" sz="3000" spc="-50" dirty="0" smtClean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` ի հաշիվ հանրության մյուս հատվածների</a:t>
            </a:r>
            <a:endParaRPr kumimoji="0" lang="hy-AM" sz="3000" b="0" i="0" u="none" strike="noStrike" kern="1200" cap="none" spc="-50" normalizeH="0" baseline="0" noProof="0" dirty="0" smtClean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Հարուստ հատվածի</a:t>
            </a:r>
            <a:r>
              <a:rPr kumimoji="0" lang="hy-AM" sz="3000" b="0" i="0" u="none" strike="noStrike" kern="1200" cap="none" spc="-50" normalizeH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կարգավորում` ժամանակի ընթացքում մղելով դեպի միջին </a:t>
            </a:r>
            <a:r>
              <a:rPr kumimoji="0" lang="hy-AM" sz="3000" b="0" i="0" u="none" strike="noStrike" kern="1200" cap="none" spc="-50" normalizeH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խավ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y-AM" sz="3000" spc="-50" baseline="0" dirty="0" smtClean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Հանրության հատվածների</a:t>
            </a:r>
            <a:r>
              <a:rPr lang="hy-AM" sz="3000" spc="-50" dirty="0" smtClean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 </a:t>
            </a:r>
            <a:r>
              <a:rPr lang="hy-AM" sz="3000" spc="-50" dirty="0" err="1" smtClean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դինամիկություն</a:t>
            </a:r>
            <a:endParaRPr kumimoji="0" lang="en-US" sz="3000" b="0" i="0" u="none" strike="noStrike" kern="1200" cap="none" spc="-5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9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43" y="264480"/>
            <a:ext cx="10451717" cy="718457"/>
          </a:xfrm>
        </p:spPr>
        <p:txBody>
          <a:bodyPr>
            <a:noAutofit/>
          </a:bodyPr>
          <a:lstStyle/>
          <a:p>
            <a:r>
              <a:rPr lang="hy-AM" sz="3500" b="1" dirty="0" smtClean="0">
                <a:latin typeface="Sylfaen" panose="010A0502050306030303" pitchFamily="18" charset="0"/>
              </a:rPr>
              <a:t>Աղքատության հաղթահարման բաղադրիչները</a:t>
            </a:r>
            <a:endParaRPr lang="en-US" sz="3500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530" y="1268963"/>
            <a:ext cx="10524931" cy="364715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Հարկային քաղաքականություն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-5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Սոցիալական քաղաքականություն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-5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Կրթություն </a:t>
            </a:r>
            <a:r>
              <a:rPr lang="ru-RU" sz="3000" spc="-50" dirty="0" smtClean="0">
                <a:solidFill>
                  <a:srgbClr val="455F51">
                    <a:lumMod val="75000"/>
                  </a:srgbClr>
                </a:solidFill>
                <a:latin typeface="Sylfaen" panose="010A0502050306030303" pitchFamily="18" charset="0"/>
              </a:rPr>
              <a:t>(</a:t>
            </a:r>
            <a:r>
              <a:rPr kumimoji="0" lang="hy-AM" sz="30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վերապատրաստում</a:t>
            </a:r>
            <a:r>
              <a:rPr kumimoji="0" lang="ru-RU" sz="30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)</a:t>
            </a:r>
            <a:endParaRPr kumimoji="0" lang="hy-AM" sz="3000" b="0" i="0" u="none" strike="noStrike" kern="1200" cap="none" spc="-5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-5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1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5">
      <a:dk1>
        <a:srgbClr val="56731D"/>
      </a:dk1>
      <a:lt1>
        <a:srgbClr val="455F51"/>
      </a:lt1>
      <a:dk2>
        <a:srgbClr val="455F51"/>
      </a:dk2>
      <a:lt2>
        <a:srgbClr val="206252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1440</TotalTime>
  <Words>394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Wingdings</vt:lpstr>
      <vt:lpstr>Retrospect</vt:lpstr>
      <vt:lpstr>PowerPoint Presentation</vt:lpstr>
      <vt:lpstr>Գերակա արժեքները</vt:lpstr>
      <vt:lpstr>Արժեքների սուբյեկտները և փոխադարձ կապը</vt:lpstr>
      <vt:lpstr> Քաղաքական և տնտեսական կարգի տեսլականը</vt:lpstr>
      <vt:lpstr>Հանրության 3 հատվածները` ըստ կեցության մակարդակի</vt:lpstr>
      <vt:lpstr>Ինչու՞ է անհրաժեշտ հաղթահարել աղքատությունը</vt:lpstr>
      <vt:lpstr>Հանրային համերաշխության մոդելը</vt:lpstr>
      <vt:lpstr>Եկամուտների բաշխման մոդելի փոփոխությունը</vt:lpstr>
      <vt:lpstr>Աղքատության հաղթահարման բաղադրիչները</vt:lpstr>
      <vt:lpstr> Հարկային քաղականություն</vt:lpstr>
      <vt:lpstr> Սոցիալական քաղաքականություն</vt:lpstr>
      <vt:lpstr> Կրթություն (վերապատրաստում)</vt:lpstr>
      <vt:lpstr>Շնորհակալություն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Ի՞նչ անել, ինչպե՞ս անել</dc:title>
  <dc:creator>Lianna Sahakyan</dc:creator>
  <cp:lastModifiedBy>Arman Barseghyan</cp:lastModifiedBy>
  <cp:revision>130</cp:revision>
  <cp:lastPrinted>2019-03-14T18:21:16Z</cp:lastPrinted>
  <dcterms:created xsi:type="dcterms:W3CDTF">2019-01-22T12:53:51Z</dcterms:created>
  <dcterms:modified xsi:type="dcterms:W3CDTF">2019-06-26T14:12:28Z</dcterms:modified>
</cp:coreProperties>
</file>