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4" r:id="rId1"/>
  </p:sldMasterIdLst>
  <p:notesMasterIdLst>
    <p:notesMasterId r:id="rId10"/>
  </p:notesMasterIdLst>
  <p:sldIdLst>
    <p:sldId id="333" r:id="rId2"/>
    <p:sldId id="344" r:id="rId3"/>
    <p:sldId id="345" r:id="rId4"/>
    <p:sldId id="326" r:id="rId5"/>
    <p:sldId id="342" r:id="rId6"/>
    <p:sldId id="329" r:id="rId7"/>
    <p:sldId id="343" r:id="rId8"/>
    <p:sldId id="297" r:id="rId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00642D"/>
    <a:srgbClr val="009E47"/>
    <a:srgbClr val="7E9632"/>
    <a:srgbClr val="FFFFFF"/>
    <a:srgbClr val="68C2C6"/>
    <a:srgbClr val="7BC9CD"/>
    <a:srgbClr val="5F5F5F"/>
    <a:srgbClr val="96969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84525-B23B-4D80-9E39-DE3AD6F87D3F}" type="datetimeFigureOut">
              <a:rPr lang="en-US" smtClean="0"/>
              <a:t>23/01/20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1359B-CA0E-418A-8C3A-D759F3D92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5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86F2-AE6F-4DC8-A1C0-86A68A2CB3CF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461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FEB0-D31C-42A5-8797-E67FEB70ED97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1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1676-A20C-4575-AC43-776F3A9488F4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478A-5517-4258-971A-BF53A6A39C30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DCB0-716B-496A-BB8D-BC84F3C4A0A8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97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DB50E-D9CF-44D5-B8F5-13C01D79A807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6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232FD-5859-4B24-B5DA-D88AC70E59EA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7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4ED9-1C21-4AE4-B153-DD4B3D930399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8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4A0A-EF6B-4875-B51D-C3FC03409BAC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4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5A25BE-C05B-4245-A447-4277ABD413A6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73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3E442-5573-4228-B56B-1C67366FD363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9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9BBFC5-49F2-4F9A-AEB1-44A520EC3F3D}" type="datetime1">
              <a:rPr lang="en-US" smtClean="0"/>
              <a:t>23/01/20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6198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69077" y="1325287"/>
            <a:ext cx="10922923" cy="313932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hy-AM" sz="3300" b="1" spc="-50" dirty="0">
              <a:solidFill>
                <a:schemeClr val="tx1">
                  <a:lumMod val="85000"/>
                  <a:lumOff val="15000"/>
                </a:schemeClr>
              </a:solidFill>
              <a:latin typeface="Sylfaen" panose="010A0502050306030303" pitchFamily="18" charset="0"/>
              <a:ea typeface="+mj-ea"/>
              <a:cs typeface="+mj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y-AM" sz="33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Արտաքին պետական </a:t>
            </a:r>
            <a:r>
              <a:rPr lang="hy-AM" sz="33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պարտք</a:t>
            </a:r>
            <a:endParaRPr lang="hy-AM" sz="3300" b="1" spc="-5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hy-AM" sz="3300" b="1" spc="-5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y-AM" sz="33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Օտարերկրյա ներդրումներ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hy-AM" sz="3300" b="1" spc="-50" dirty="0">
              <a:solidFill>
                <a:srgbClr val="FF0000"/>
              </a:solidFill>
              <a:latin typeface="Sylfaen" panose="010A0502050306030303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hy-AM" sz="33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Միջազգային պահուստներ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269077" y="390698"/>
            <a:ext cx="10366991" cy="718457"/>
          </a:xfrm>
        </p:spPr>
        <p:txBody>
          <a:bodyPr>
            <a:noAutofit/>
          </a:bodyPr>
          <a:lstStyle/>
          <a:p>
            <a:r>
              <a:rPr lang="hy-AM" sz="3300" b="1" dirty="0" err="1" smtClean="0">
                <a:latin typeface="Sylfaen" panose="010A0502050306030303" pitchFamily="18" charset="0"/>
              </a:rPr>
              <a:t>Ի՞նչ</a:t>
            </a:r>
            <a:r>
              <a:rPr lang="hy-AM" sz="3300" b="1" dirty="0" smtClean="0">
                <a:latin typeface="Sylfaen" panose="010A0502050306030303" pitchFamily="18" charset="0"/>
              </a:rPr>
              <a:t> անել, </a:t>
            </a:r>
            <a:r>
              <a:rPr lang="hy-AM" sz="3300" b="1" dirty="0" err="1">
                <a:latin typeface="Sylfaen" panose="010A0502050306030303" pitchFamily="18" charset="0"/>
              </a:rPr>
              <a:t>ի</a:t>
            </a:r>
            <a:r>
              <a:rPr lang="hy-AM" sz="3300" b="1" dirty="0" err="1" smtClean="0">
                <a:latin typeface="Sylfaen" panose="010A0502050306030303" pitchFamily="18" charset="0"/>
              </a:rPr>
              <a:t>նչպե՞ս</a:t>
            </a:r>
            <a:r>
              <a:rPr lang="hy-AM" sz="3300" b="1" dirty="0" smtClean="0">
                <a:latin typeface="Sylfaen" panose="010A0502050306030303" pitchFamily="18" charset="0"/>
              </a:rPr>
              <a:t> անել...</a:t>
            </a:r>
            <a:endParaRPr lang="en-US" sz="3300" b="1" dirty="0"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5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17968" cy="718457"/>
          </a:xfrm>
        </p:spPr>
        <p:txBody>
          <a:bodyPr>
            <a:normAutofit/>
          </a:bodyPr>
          <a:lstStyle/>
          <a:p>
            <a:r>
              <a:rPr lang="hy-AM" sz="3300" b="1" dirty="0" smtClean="0">
                <a:latin typeface="Sylfaen" panose="010A0502050306030303" pitchFamily="18" charset="0"/>
              </a:rPr>
              <a:t>Խնդիրներ</a:t>
            </a:r>
            <a:r>
              <a:rPr lang="en-US" sz="3300" b="1" dirty="0" smtClean="0">
                <a:latin typeface="Sylfaen" panose="010A0502050306030303" pitchFamily="18" charset="0"/>
              </a:rPr>
              <a:t> =&gt; </a:t>
            </a:r>
            <a:r>
              <a:rPr lang="hy-AM" sz="3300" b="1" dirty="0" smtClean="0">
                <a:latin typeface="Sylfaen" panose="010A0502050306030303" pitchFamily="18" charset="0"/>
              </a:rPr>
              <a:t>Վտանգներ</a:t>
            </a:r>
            <a:endParaRPr lang="en-US" sz="3300" b="1" dirty="0">
              <a:latin typeface="Sylfaen" panose="010A05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718457"/>
            <a:ext cx="11637818" cy="567847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hy-AM" sz="1100" b="1" i="0" u="none" strike="noStrike" kern="1200" cap="none" spc="-5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ylfaen" panose="010A0502050306030303" pitchFamily="18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y-AM" sz="2100" b="1" i="0" u="none" strike="noStrike" kern="1200" cap="none" spc="-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lfaen" panose="010A0502050306030303" pitchFamily="18" charset="0"/>
              </a:rPr>
              <a:t>Արտաքին պետական պարտքը գերազանցում</a:t>
            </a:r>
            <a:r>
              <a:rPr kumimoji="0" lang="hy-AM" sz="2100" b="1" i="0" u="none" strike="noStrike" kern="1200" cap="none" spc="-5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lfaen" panose="010A0502050306030303" pitchFamily="18" charset="0"/>
              </a:rPr>
              <a:t> է 5.5 մլրդ դրամը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hy-AM" sz="1700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Ընթացիկ ծախսերի և կապիտալ ներդրումների ֆինանսավորում,</a:t>
            </a:r>
            <a:r>
              <a:rPr kumimoji="0" lang="hy-AM" sz="1700" b="0" i="0" u="none" strike="noStrike" kern="1200" cap="none" spc="-5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 պահուստների համալրում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noProof="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Պարտավորություն և </a:t>
            </a:r>
            <a:r>
              <a:rPr kumimoji="0" lang="hy-AM" sz="1700" b="0" i="0" u="none" strike="noStrike" kern="1200" cap="none" spc="-5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լրացուցիչ ծախսեր` տոկոսների տեսքով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hy-AM" sz="1700" b="0" i="0" u="none" strike="noStrike" kern="1200" cap="none" spc="-50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Ներգրավված միջոցների օգտագործման արդյունավետությունը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Սուվերեն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ռիսկի բարձրացում` իր բացասական </a:t>
            </a:r>
            <a:r>
              <a:rPr lang="hy-AM" sz="1700" spc="-50" dirty="0" err="1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հետևանքներով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hy-AM" sz="1700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Սուբյեկտները,</a:t>
            </a:r>
            <a:r>
              <a:rPr kumimoji="0" lang="hy-AM" sz="1700" b="0" i="0" u="none" strike="noStrike" kern="1200" cap="none" spc="-5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 </a:t>
            </a:r>
            <a:r>
              <a:rPr kumimoji="0" lang="hy-AM" sz="1700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դրանց </a:t>
            </a:r>
            <a:r>
              <a:rPr kumimoji="0" lang="hy-AM" sz="1700" b="0" i="0" u="none" strike="noStrike" kern="1200" cap="none" spc="-5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փոխկախվածությունը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պետության ինքնիշխանությունը</a:t>
            </a:r>
            <a:endParaRPr kumimoji="0" lang="hy-AM" sz="1700" b="0" i="0" u="none" strike="noStrike" kern="1200" cap="none" spc="-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kumimoji="0" lang="hy-AM" sz="1700" b="0" i="0" u="none" strike="noStrike" kern="1200" cap="none" spc="-5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Ապակենտրոնացում և արտաքին պետական</a:t>
            </a:r>
            <a:r>
              <a:rPr kumimoji="0" lang="hy-AM" sz="1700" b="0" i="0" u="none" strike="noStrike" kern="1200" cap="none" spc="-50" normalizeH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Sylfaen" panose="010A0502050306030303" pitchFamily="18" charset="0"/>
                <a:ea typeface="+mn-ea"/>
                <a:cs typeface="+mn-cs"/>
              </a:rPr>
              <a:t> պարտքի մարում</a:t>
            </a:r>
            <a:endParaRPr kumimoji="0" lang="hy-AM" sz="1700" b="0" i="0" u="none" strike="noStrike" kern="1200" cap="none" spc="-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hy-AM" sz="1100" b="0" i="0" u="none" strike="noStrike" kern="1200" cap="none" spc="-5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Sylfaen" panose="010A0502050306030303" pitchFamily="18" charset="0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y-AM" sz="21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Ներմուծումը </a:t>
            </a:r>
            <a:r>
              <a:rPr lang="hy-AM" sz="21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գերազանցում</a:t>
            </a:r>
            <a:r>
              <a:rPr lang="hy-AM" sz="21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 է արտահանումը </a:t>
            </a:r>
            <a:r>
              <a:rPr lang="hy-AM" sz="2100" b="1" spc="-50" dirty="0" smtClean="0">
                <a:solidFill>
                  <a:srgbClr val="FF0000"/>
                </a:solidFill>
                <a:latin typeface="Sylfaen" panose="010A0502050306030303" pitchFamily="18" charset="0"/>
              </a:rPr>
              <a:t>2 անգամ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Ինքնաբավություն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 և արդյունավետություն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Կառուցվածք և ավելացված արժեքի ստեղծում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Դիվերսիֆիկացիա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անվտանգություն</a:t>
            </a:r>
            <a:endParaRPr lang="en-US" sz="1700" spc="-50" dirty="0" smtClean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en-US" sz="11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>
                <a:solidFill>
                  <a:srgbClr val="FF0000"/>
                </a:solidFill>
                <a:latin typeface="Sylfaen" panose="010A0502050306030303" pitchFamily="18" charset="0"/>
              </a:rPr>
              <a:t>Օտարերկրյա ուղղակի զուտ ներդրումները նույնիսկ 100 մլն դոլարի չեն հասնում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Օտարերկրյա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հայրենական ներդրումներ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Մասնավոր և պետական ներդրումներ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Պարտք/վարկ, ուղղակի և պորտֆելային ներդրումներ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Ռիսկ/սեփականություն և վերահսկողություն/կառավարում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Օտարերկրյա պորտֆելային ներդրումներ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10366991" cy="718457"/>
          </a:xfrm>
        </p:spPr>
        <p:txBody>
          <a:bodyPr>
            <a:noAutofit/>
          </a:bodyPr>
          <a:lstStyle/>
          <a:p>
            <a:r>
              <a:rPr lang="hy-AM" sz="3300" b="1" dirty="0" err="1" smtClean="0">
                <a:latin typeface="Sylfaen" panose="010A0502050306030303" pitchFamily="18" charset="0"/>
              </a:rPr>
              <a:t>Ձեռքբերումներ</a:t>
            </a:r>
            <a:r>
              <a:rPr lang="en-US" sz="3300" b="1" dirty="0" smtClean="0">
                <a:latin typeface="Sylfaen" panose="010A0502050306030303" pitchFamily="18" charset="0"/>
              </a:rPr>
              <a:t> =&gt; </a:t>
            </a:r>
            <a:r>
              <a:rPr lang="hy-AM" sz="3300" b="1" dirty="0" smtClean="0">
                <a:latin typeface="Sylfaen" panose="010A0502050306030303" pitchFamily="18" charset="0"/>
              </a:rPr>
              <a:t>Հնարավորություններ</a:t>
            </a:r>
            <a:endParaRPr lang="en-US" sz="3300" b="1" dirty="0">
              <a:latin typeface="Sylfaen" panose="010A05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2261" y="718457"/>
            <a:ext cx="11604568" cy="557075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hy-AM" sz="1100" b="1" spc="-50" dirty="0" smtClean="0">
              <a:solidFill>
                <a:srgbClr val="00863D"/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Աշխարհում առկա են ֆինանսական ռեսուրսների հսկա ավելցուկային իրացվելիություն և բացասական տոկոսադրո</a:t>
            </a:r>
            <a:r>
              <a:rPr lang="hy-AM" sz="2100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ւյքներ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Կապիտալի «արժեզրկման» միտումը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Հայաստանը` որպես նոր շուկա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Տ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ոկոսադրույքների մակարդակը` Հայաստանում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hy-AM" sz="1100" spc="-50" dirty="0" smtClean="0">
              <a:solidFill>
                <a:srgbClr val="00B050"/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«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Moody’s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»</a:t>
            </a:r>
            <a:r>
              <a:rPr lang="ru-RU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, 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«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Fitch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»</a:t>
            </a:r>
            <a:r>
              <a:rPr lang="ru-RU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վարկանիշային </a:t>
            </a:r>
            <a:r>
              <a:rPr lang="hy-AM" sz="2100" b="1" spc="-50" dirty="0" err="1">
                <a:solidFill>
                  <a:srgbClr val="00863D"/>
                </a:solidFill>
                <a:latin typeface="Sylfaen" panose="010A0502050306030303" pitchFamily="18" charset="0"/>
              </a:rPr>
              <a:t>գործակալությունները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բարձրացրել են Հայաստանի վարկանիշը 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B-</a:t>
            </a:r>
            <a:r>
              <a:rPr lang="hy-AM" sz="2100" b="1" spc="-50" dirty="0" err="1">
                <a:solidFill>
                  <a:srgbClr val="00863D"/>
                </a:solidFill>
                <a:latin typeface="Sylfaen" panose="010A0502050306030303" pitchFamily="18" charset="0"/>
              </a:rPr>
              <a:t>ից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Ba3 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և 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B+-</a:t>
            </a:r>
            <a:r>
              <a:rPr lang="hy-AM" sz="2100" b="1" spc="-50" dirty="0" err="1">
                <a:solidFill>
                  <a:srgbClr val="00863D"/>
                </a:solidFill>
                <a:latin typeface="Sylfaen" panose="010A0502050306030303" pitchFamily="18" charset="0"/>
              </a:rPr>
              <a:t>ից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BB-</a:t>
            </a:r>
            <a:endParaRPr lang="hy-AM" sz="2100" b="1" spc="-50" dirty="0">
              <a:solidFill>
                <a:srgbClr val="00863D"/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Սպեկուլյատիվ և ներդրումային վարկանիշ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Ֆ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ինանսական ռեսուրսների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հասանելիությունը</a:t>
            </a:r>
            <a:endParaRPr lang="hy-AM" sz="1700" spc="-50" dirty="0" smtClean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Սուվերեն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վարկանշի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 և տոկոսադրույքների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կոռելացիան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Արտաքին պետական պարտքը և սուվերեն վարկանիշը</a:t>
            </a:r>
          </a:p>
          <a:p>
            <a:pPr marL="457200" lvl="0" indent="-457200">
              <a:buFont typeface="Arial" panose="020B0604020202020204" pitchFamily="34" charset="0"/>
              <a:buChar char="•"/>
              <a:defRPr/>
            </a:pPr>
            <a:endParaRPr lang="en-US" sz="1100" spc="-50" dirty="0" smtClean="0">
              <a:solidFill>
                <a:srgbClr val="00B050"/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Հայաստանը թողարկել է 500 մլն դոլար արժեքով </a:t>
            </a:r>
            <a:r>
              <a:rPr lang="hy-AM" sz="2100" b="1" spc="-50" dirty="0" err="1">
                <a:solidFill>
                  <a:srgbClr val="00863D"/>
                </a:solidFill>
                <a:latin typeface="Sylfaen" panose="010A0502050306030303" pitchFamily="18" charset="0"/>
              </a:rPr>
              <a:t>եվրոբոնդեր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` 10 տարի ժամկետով և 4.2</a:t>
            </a:r>
            <a:r>
              <a:rPr lang="ru-RU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%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</a:t>
            </a:r>
            <a:r>
              <a:rPr lang="hy-AM" sz="2100" b="1" spc="-50" dirty="0" err="1">
                <a:solidFill>
                  <a:srgbClr val="00863D"/>
                </a:solidFill>
                <a:latin typeface="Sylfaen" panose="010A0502050306030303" pitchFamily="18" charset="0"/>
              </a:rPr>
              <a:t>տոկոսադրույքով`պահանջարկը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 4 անգամ գերազանցելով տեղաբաշխման գումարը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Վարկ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</a:t>
            </a:r>
            <a:r>
              <a:rPr lang="hy-AM" sz="1700" spc="-50" dirty="0" err="1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եվրոբոնդեր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10 տարի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4.2</a:t>
            </a:r>
            <a:r>
              <a:rPr lang="ru-RU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%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տոկոսադրույք` ներդրումային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վարկանշին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համապատասխանող պայմաններ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Ավելի քան 2 մլրդ դոլար ֆինանսական ռեսուրսների ներհոսքի հնարավորություն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Օգտագործման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ուղղությունները, ռիսկ և արդյունավետություն</a:t>
            </a:r>
            <a:endParaRPr lang="hy-AM" sz="1700" spc="-50" dirty="0" smtClean="0">
              <a:solidFill>
                <a:schemeClr val="tx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7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10366991" cy="718457"/>
          </a:xfrm>
        </p:spPr>
        <p:txBody>
          <a:bodyPr>
            <a:noAutofit/>
          </a:bodyPr>
          <a:lstStyle/>
          <a:p>
            <a:r>
              <a:rPr lang="hy-AM" sz="3300" b="1" dirty="0" err="1" smtClean="0">
                <a:latin typeface="Sylfaen" panose="010A0502050306030303" pitchFamily="18" charset="0"/>
              </a:rPr>
              <a:t>Ձեռքբերումներ</a:t>
            </a:r>
            <a:r>
              <a:rPr lang="en-US" sz="3300" b="1" dirty="0" smtClean="0">
                <a:latin typeface="Sylfaen" panose="010A0502050306030303" pitchFamily="18" charset="0"/>
              </a:rPr>
              <a:t> =&gt; </a:t>
            </a:r>
            <a:r>
              <a:rPr lang="hy-AM" sz="3300" b="1" dirty="0" smtClean="0">
                <a:latin typeface="Sylfaen" panose="010A0502050306030303" pitchFamily="18" charset="0"/>
              </a:rPr>
              <a:t>Հնարավորություններ</a:t>
            </a:r>
            <a:endParaRPr lang="en-US" sz="3300" b="1" dirty="0">
              <a:latin typeface="Sylfaen" panose="010A05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199" y="914400"/>
            <a:ext cx="11646131" cy="532453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en-US" sz="1100" b="1" spc="-50" dirty="0" smtClean="0">
              <a:solidFill>
                <a:srgbClr val="00863D"/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Զուտ 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միջազգային պահուստները աճել են մոտ 400 մլն դոլարով` գերազանցելով 1.8 մլրդ դոլարը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Միջազգային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պահուստներ, սուվերեն վարկանիշ և տոկոսադրույքներ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Միջազգային պահուստներ և ազգային արժույթի փոխարժեք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Միջազգային պահուստներ և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գնաճ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Դրամը տարածաշրջանի ամենակայուն արժույթն է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Բացարձակ և հարաբերական կայունություն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Դրամի փոխարժեքը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և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ներքին տնտեսության մրցունակությունը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Դրամի փոխարժեքը և միջազգային պահուստները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Դրամի աստիճանական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արժեզրկու՞մ</a:t>
            </a:r>
            <a:endParaRPr lang="hy-AM" sz="1700" spc="-50" dirty="0" smtClean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R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hy-AM" sz="2100" b="1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Վերջին 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3 տարիներին գնաճը չի գերազանցել </a:t>
            </a:r>
            <a:r>
              <a:rPr lang="hy-AM" sz="2100" b="1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2-3</a:t>
            </a:r>
            <a:r>
              <a:rPr lang="ru-RU" sz="2100" b="1" spc="-50" dirty="0" smtClean="0">
                <a:solidFill>
                  <a:srgbClr val="00863D"/>
                </a:solidFill>
                <a:latin typeface="Sylfaen" panose="010A0502050306030303" pitchFamily="18" charset="0"/>
              </a:rPr>
              <a:t>%</a:t>
            </a:r>
            <a:r>
              <a:rPr lang="en-US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-</a:t>
            </a:r>
            <a:r>
              <a:rPr lang="hy-AM" sz="2100" b="1" spc="-50" dirty="0">
                <a:solidFill>
                  <a:srgbClr val="00863D"/>
                </a:solidFill>
                <a:latin typeface="Sylfaen" panose="010A0502050306030303" pitchFamily="18" charset="0"/>
              </a:rPr>
              <a:t>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Գների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կայունության </a:t>
            </a:r>
            <a:r>
              <a:rPr lang="hy-AM" sz="1700" spc="-50" dirty="0" err="1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դոգման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Դրամի փոխարժեքը և գնաճը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Ներքին </a:t>
            </a: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տնտեսության 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մեջ ավելացված արժեքի ստեղծման խթանում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</a:t>
            </a: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րցակցության պաշտպանությունը/խթանումը և գնաճը</a:t>
            </a:r>
            <a:endParaRPr lang="hy-AM" sz="1700" spc="-50" dirty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hy-AM" sz="1700" spc="-50" dirty="0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Ավելի բարձր գնաճի 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թիրախավորու</a:t>
            </a:r>
            <a:r>
              <a:rPr lang="hy-AM" sz="1700" spc="-50" dirty="0" err="1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՞</a:t>
            </a:r>
            <a:r>
              <a:rPr lang="hy-AM" sz="1700" spc="-50" dirty="0" err="1" smtClean="0">
                <a:solidFill>
                  <a:schemeClr val="bg1">
                    <a:lumMod val="50000"/>
                  </a:schemeClr>
                </a:solidFill>
                <a:latin typeface="Sylfaen" panose="010A0502050306030303" pitchFamily="18" charset="0"/>
              </a:rPr>
              <a:t>մ</a:t>
            </a:r>
            <a:endParaRPr lang="en-US" sz="1700" spc="-50" dirty="0" smtClean="0">
              <a:solidFill>
                <a:schemeClr val="bg1">
                  <a:lumMod val="50000"/>
                </a:schemeClr>
              </a:solidFill>
              <a:latin typeface="Sylfaen" panose="010A0502050306030303" pitchFamily="18" charset="0"/>
            </a:endParaRPr>
          </a:p>
          <a:p>
            <a:pPr lvl="0">
              <a:defRPr/>
            </a:pPr>
            <a:endParaRPr lang="en-US" sz="1100" b="1" spc="-50" dirty="0" smtClean="0">
              <a:solidFill>
                <a:srgbClr val="00863D"/>
              </a:solidFill>
              <a:latin typeface="Sylfaen" panose="010A05020503060303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hy-AM" sz="1700" spc="-50" dirty="0" smtClean="0">
              <a:solidFill>
                <a:schemeClr val="tx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86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15883"/>
            <a:ext cx="11396749" cy="706582"/>
          </a:xfrm>
        </p:spPr>
        <p:txBody>
          <a:bodyPr>
            <a:noAutofit/>
          </a:bodyPr>
          <a:lstStyle/>
          <a:p>
            <a:r>
              <a:rPr lang="hy-AM" sz="2700" b="1" dirty="0" smtClean="0">
                <a:latin typeface="Sylfaen" panose="010A0502050306030303" pitchFamily="18" charset="0"/>
              </a:rPr>
              <a:t>Վտանգների չեզոքացման և հնարավորությունների օգտագործման առաջարկվող մեխանիզմը</a:t>
            </a:r>
            <a:endParaRPr lang="en-US" sz="2700" b="1" dirty="0">
              <a:latin typeface="Sylfaen" panose="010A05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02013"/>
            <a:ext cx="10640999" cy="452431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Պետության կողմից  6/12 ամսյա </a:t>
            </a:r>
            <a:r>
              <a:rPr lang="hy-AM" sz="1700" b="1" spc="-50" dirty="0" err="1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պարբերականությամ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500 մլն դոլար </a:t>
            </a:r>
            <a:r>
              <a:rPr lang="hy-AM" sz="1700" b="1" spc="-50" dirty="0" err="1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տրանշերով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hy-AM" sz="1700" b="1" spc="-50" dirty="0" err="1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եվրոբոնդերի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թողարկում` 4</a:t>
            </a:r>
            <a:r>
              <a:rPr lang="ru-RU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%</a:t>
            </a:r>
            <a:r>
              <a:rPr lang="en-US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մակարդակից տոկոսադրույքը աստիճանաբար հնարավորինս նվազեցնելով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Ներգրավված միջոցների` մրցույթային կարգով 5-7</a:t>
            </a:r>
            <a:r>
              <a:rPr lang="ru-RU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%</a:t>
            </a:r>
            <a:r>
              <a:rPr lang="en-US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-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ով բաշխում երկրի ֆինանսական և իրական հատվածի խոշոր ընկերություններին` համապատասխան ապահովության դիմաց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Առաջին փուլում կարող են </a:t>
            </a:r>
            <a:r>
              <a:rPr lang="hy-AM" sz="1700" b="1" spc="-50" dirty="0" err="1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վերաֆինանսավորվել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այդ ընկերությունների` ավելի բարձր տոկոսադրույքով արտաքին պարտավորությունները, իսկ երկրորդ փուլում` միջոցները կարող են ուղղվել բացառապես ներդրումային ծրագրերի ֆինանսավորմանը: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Ավելի ցածր տոկոսադրույքով ֆինանսական ռեսուրսների առկայությունը բանկերին հնարավորություն կտա նվազեցնել նաև վարկավորման տոկոսադրույքները, իսկ խոշոր ընկերություններին` իրականացնել ներդրումային նոր ծրագրեր, որոնք նախկինում արդարացված չէին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Ֆինանսական </a:t>
            </a:r>
            <a:r>
              <a:rPr lang="hy-AM" sz="1700" b="1" spc="-50" dirty="0" err="1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ռեսուրսերի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նման ներհոսքը և խոշոր ընկերությունների պահանջարկի բավարարումը կհանգեցնի ֆինանսական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ռեսուրսների առաջարկի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ավելացման և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տոկոսադրույքների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նվազման, ինչը իր հերթին կխթանի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ներդրումները նաև ներքին ռեսուրսների հաշվին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Արտաքին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պարտքը ըստ էության կդառնա պետական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բյուջեի եկամուտների նոր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աղբյուր</a:t>
            </a:r>
            <a:endParaRPr lang="hy-AM" sz="1700" b="1" spc="-50" dirty="0">
              <a:solidFill>
                <a:schemeClr val="tx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85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07323"/>
            <a:ext cx="11396749" cy="706582"/>
          </a:xfrm>
        </p:spPr>
        <p:txBody>
          <a:bodyPr>
            <a:noAutofit/>
          </a:bodyPr>
          <a:lstStyle/>
          <a:p>
            <a:r>
              <a:rPr lang="hy-AM" sz="2700" b="1" dirty="0" smtClean="0">
                <a:latin typeface="Sylfaen" panose="010A0502050306030303" pitchFamily="18" charset="0"/>
              </a:rPr>
              <a:t>Վտանգների չեզոքացման և հնարավորությունների օգտագործման առաջարկվող մեխանիզմը</a:t>
            </a:r>
            <a:endParaRPr lang="en-US" sz="2700" b="1" dirty="0">
              <a:latin typeface="Sylfaen" panose="010A0502050306030303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734274"/>
            <a:ext cx="10640999" cy="363176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Ֆինանսական ռեսուրսների նման ներհոսքը ենթադրում է նաև արտարժույթի առաջարկի ավելացում, ինչը համապատասխան պետական պահուստները ավելացնելու հնարավորություն է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Ֆինանսական ներհոսքի, կապիտալ ներդրումների, պահուստների աճի արդյունքում Հայաստանի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սուվերեն վարկանիշը կվերանայվի`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առաջ բերելով տոկոսադրույքների նվազման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նոր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ցիկլ`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իր բոլոր </a:t>
            </a:r>
            <a:r>
              <a:rPr lang="hy-AM" sz="1700" b="1" spc="-50" dirty="0" err="1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հետևանքներով</a:t>
            </a:r>
            <a:endParaRPr lang="hy-AM" sz="1700" b="1" spc="-50" dirty="0">
              <a:solidFill>
                <a:schemeClr val="tx2">
                  <a:lumMod val="75000"/>
                </a:schemeClr>
              </a:solidFill>
              <a:latin typeface="Sylfaen" panose="010A0502050306030303" pitchFamily="18" charset="0"/>
            </a:endParaRP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Հայրենական խոշոր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բանկերի/ընկերությունների </a:t>
            </a:r>
            <a:r>
              <a:rPr lang="en-US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IPO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 և օտարերկրյա ֆինանսական ռեսուրսների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ներհոսք արդեն մասնավոր խողովակներով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Արտաքին պարտքի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աստիճանաբար կրճատում` ապակենտրոնացնելով այն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դեպի մասնավոր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հատված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Արտաքին </a:t>
            </a:r>
            <a:r>
              <a:rPr lang="hy-AM" sz="1700" b="1" spc="-50" dirty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պետական </a:t>
            </a: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պարտքի կրճատմանը զուգահեռ` Հայաստանի սուվերեն վարկանիշի բարելավում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Ներդրումային վարկանիշ ստանալուց հետո ֆինանսական ռեսուրսների ներհոսք մասնավոր խողովակներով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hy-AM" sz="1700" b="1" spc="-50" dirty="0" smtClean="0">
                <a:solidFill>
                  <a:schemeClr val="tx2">
                    <a:lumMod val="75000"/>
                  </a:schemeClr>
                </a:solidFill>
                <a:latin typeface="Sylfaen" panose="010A0502050306030303" pitchFamily="18" charset="0"/>
              </a:rPr>
              <a:t>Արտաքին պարտքի մարում</a:t>
            </a:r>
            <a:endParaRPr lang="en-US" sz="1700" b="1" spc="-50" dirty="0">
              <a:solidFill>
                <a:schemeClr val="tx2">
                  <a:lumMod val="75000"/>
                </a:schemeClr>
              </a:solidFill>
              <a:latin typeface="Sylfaen" panose="010A05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6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247" y="2023397"/>
            <a:ext cx="8825658" cy="1301013"/>
          </a:xfrm>
        </p:spPr>
        <p:txBody>
          <a:bodyPr>
            <a:normAutofit/>
          </a:bodyPr>
          <a:lstStyle/>
          <a:p>
            <a:pPr algn="ctr"/>
            <a:r>
              <a:rPr lang="hy-AM" sz="6000" b="1" dirty="0" smtClean="0">
                <a:latin typeface="Sylfaen" panose="010A0502050306030303" pitchFamily="18" charset="0"/>
              </a:rPr>
              <a:t>Շնորհակալություն</a:t>
            </a:r>
            <a:endParaRPr lang="en-US" sz="6000" b="1" dirty="0">
              <a:latin typeface="Sylfaen" panose="010A05020503060303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2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43">
      <a:dk1>
        <a:sysClr val="windowText" lastClr="000000"/>
      </a:dk1>
      <a:lt1>
        <a:srgbClr val="7F7B99"/>
      </a:lt1>
      <a:dk2>
        <a:srgbClr val="373545"/>
      </a:dk2>
      <a:lt2>
        <a:srgbClr val="000000"/>
      </a:lt2>
      <a:accent1>
        <a:srgbClr val="D4D3DD"/>
      </a:accent1>
      <a:accent2>
        <a:srgbClr val="7F7B99"/>
      </a:accent2>
      <a:accent3>
        <a:srgbClr val="7F7B99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1949</TotalTime>
  <Words>557</Words>
  <Application>Microsoft Office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Sylfaen</vt:lpstr>
      <vt:lpstr>Retrospect</vt:lpstr>
      <vt:lpstr>PowerPoint Presentation</vt:lpstr>
      <vt:lpstr>Ի՞նչ անել, ինչպե՞ս անել...</vt:lpstr>
      <vt:lpstr>Խնդիրներ =&gt; Վտանգներ</vt:lpstr>
      <vt:lpstr>Ձեռքբերումներ =&gt; Հնարավորություններ</vt:lpstr>
      <vt:lpstr>Ձեռքբերումներ =&gt; Հնարավորություններ</vt:lpstr>
      <vt:lpstr>Վտանգների չեզոքացման և հնարավորությունների օգտագործման առաջարկվող մեխանիզմը</vt:lpstr>
      <vt:lpstr>Վտանգների չեզոքացման և հնարավորությունների օգտագործման առաջարկվող մեխանիզմը</vt:lpstr>
      <vt:lpstr>Շնորհակալություն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Ի՞նչ անել, ինչպե՞ս անել</dc:title>
  <dc:creator>Lianna Sahakyan</dc:creator>
  <cp:lastModifiedBy>Arman Barseghyan</cp:lastModifiedBy>
  <cp:revision>161</cp:revision>
  <cp:lastPrinted>2020-01-22T17:41:39Z</cp:lastPrinted>
  <dcterms:created xsi:type="dcterms:W3CDTF">2019-01-22T12:53:51Z</dcterms:created>
  <dcterms:modified xsi:type="dcterms:W3CDTF">2020-01-23T12:53:53Z</dcterms:modified>
</cp:coreProperties>
</file>